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5"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7734" autoAdjust="0"/>
  </p:normalViewPr>
  <p:slideViewPr>
    <p:cSldViewPr snapToGrid="0">
      <p:cViewPr varScale="1">
        <p:scale>
          <a:sx n="125" d="100"/>
          <a:sy n="125" d="100"/>
        </p:scale>
        <p:origin x="159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68F93-9DC0-4AE4-88E6-CB5F95738B5E}" type="datetimeFigureOut">
              <a:rPr lang="es-ES" smtClean="0"/>
              <a:t>18/11/2024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92B5F-36F4-40A4-ADE6-786A05ED5592}" type="slidenum">
              <a:rPr lang="es-ES" smtClean="0"/>
              <a:t>‹Nº›</a:t>
            </a:fld>
            <a:endParaRPr lang="es-ES"/>
          </a:p>
        </p:txBody>
      </p:sp>
    </p:spTree>
    <p:extLst>
      <p:ext uri="{BB962C8B-B14F-4D97-AF65-F5344CB8AC3E}">
        <p14:creationId xmlns:p14="http://schemas.microsoft.com/office/powerpoint/2010/main" val="36101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This</a:t>
            </a:r>
            <a:r>
              <a:rPr lang="es-ES" dirty="0"/>
              <a:t> </a:t>
            </a:r>
            <a:r>
              <a:rPr lang="es-ES" dirty="0" err="1"/>
              <a:t>presentation</a:t>
            </a:r>
            <a:r>
              <a:rPr lang="es-ES" dirty="0"/>
              <a:t> </a:t>
            </a:r>
            <a:r>
              <a:rPr lang="es-ES" dirty="0" err="1"/>
              <a:t>will</a:t>
            </a:r>
            <a:r>
              <a:rPr lang="es-ES" dirty="0"/>
              <a:t> introduce </a:t>
            </a:r>
            <a:r>
              <a:rPr lang="es-ES" dirty="0" err="1"/>
              <a:t>you</a:t>
            </a:r>
            <a:r>
              <a:rPr lang="es-ES" dirty="0"/>
              <a:t> </a:t>
            </a:r>
            <a:r>
              <a:rPr lang="es-ES" dirty="0" err="1"/>
              <a:t>to</a:t>
            </a:r>
            <a:r>
              <a:rPr lang="es-ES" dirty="0"/>
              <a:t> </a:t>
            </a:r>
            <a:r>
              <a:rPr lang="es-ES" dirty="0" err="1"/>
              <a:t>the</a:t>
            </a:r>
            <a:r>
              <a:rPr lang="es-ES" dirty="0"/>
              <a:t> </a:t>
            </a:r>
            <a:r>
              <a:rPr lang="es-ES" dirty="0" err="1"/>
              <a:t>basic</a:t>
            </a:r>
            <a:r>
              <a:rPr lang="es-ES" dirty="0"/>
              <a:t> </a:t>
            </a:r>
            <a:r>
              <a:rPr lang="es-ES" dirty="0" err="1"/>
              <a:t>concepts</a:t>
            </a:r>
            <a:r>
              <a:rPr lang="es-ES" dirty="0"/>
              <a:t> </a:t>
            </a:r>
            <a:r>
              <a:rPr lang="es-ES" dirty="0" err="1"/>
              <a:t>of</a:t>
            </a:r>
            <a:r>
              <a:rPr lang="es-ES" dirty="0"/>
              <a:t> </a:t>
            </a:r>
            <a:r>
              <a:rPr lang="es-ES" dirty="0" err="1"/>
              <a:t>computer</a:t>
            </a:r>
            <a:r>
              <a:rPr lang="es-ES" dirty="0"/>
              <a:t> </a:t>
            </a:r>
            <a:r>
              <a:rPr lang="es-ES" dirty="0" err="1"/>
              <a:t>networking</a:t>
            </a:r>
            <a:r>
              <a:rPr lang="es-ES" dirty="0"/>
              <a:t> and </a:t>
            </a:r>
            <a:r>
              <a:rPr lang="es-ES" dirty="0" err="1"/>
              <a:t>teach</a:t>
            </a:r>
            <a:r>
              <a:rPr lang="es-ES" dirty="0"/>
              <a:t> </a:t>
            </a:r>
            <a:r>
              <a:rPr lang="es-ES" dirty="0" err="1"/>
              <a:t>you</a:t>
            </a:r>
            <a:r>
              <a:rPr lang="es-ES" dirty="0"/>
              <a:t> </a:t>
            </a:r>
            <a:r>
              <a:rPr lang="es-ES" dirty="0" err="1"/>
              <a:t>how</a:t>
            </a:r>
            <a:r>
              <a:rPr lang="es-ES" dirty="0"/>
              <a:t> </a:t>
            </a:r>
            <a:r>
              <a:rPr lang="es-ES" dirty="0" err="1"/>
              <a:t>to</a:t>
            </a:r>
            <a:r>
              <a:rPr lang="es-ES" dirty="0"/>
              <a:t> </a:t>
            </a:r>
            <a:r>
              <a:rPr lang="es-ES" dirty="0" err="1"/>
              <a:t>assemble</a:t>
            </a:r>
            <a:r>
              <a:rPr lang="es-ES" dirty="0"/>
              <a:t> </a:t>
            </a:r>
            <a:r>
              <a:rPr lang="es-ES" dirty="0" err="1"/>
              <a:t>network</a:t>
            </a:r>
            <a:r>
              <a:rPr lang="es-ES" dirty="0"/>
              <a:t> cables. </a:t>
            </a:r>
            <a:r>
              <a:rPr lang="es-ES" dirty="0" err="1"/>
              <a:t>We</a:t>
            </a:r>
            <a:r>
              <a:rPr lang="es-ES" dirty="0"/>
              <a:t> </a:t>
            </a:r>
            <a:r>
              <a:rPr lang="es-ES" dirty="0" err="1"/>
              <a:t>will</a:t>
            </a:r>
            <a:r>
              <a:rPr lang="es-ES" dirty="0"/>
              <a:t> </a:t>
            </a:r>
            <a:r>
              <a:rPr lang="es-ES" dirty="0" err="1"/>
              <a:t>begin</a:t>
            </a:r>
            <a:r>
              <a:rPr lang="es-ES" dirty="0"/>
              <a:t> </a:t>
            </a:r>
            <a:r>
              <a:rPr lang="es-ES" dirty="0" err="1"/>
              <a:t>by</a:t>
            </a:r>
            <a:r>
              <a:rPr lang="es-ES" dirty="0"/>
              <a:t> </a:t>
            </a:r>
            <a:r>
              <a:rPr lang="es-ES" dirty="0" err="1"/>
              <a:t>exploring</a:t>
            </a:r>
            <a:r>
              <a:rPr lang="es-ES" dirty="0"/>
              <a:t> </a:t>
            </a:r>
            <a:r>
              <a:rPr lang="es-ES" dirty="0" err="1"/>
              <a:t>the</a:t>
            </a:r>
            <a:r>
              <a:rPr lang="es-ES" dirty="0"/>
              <a:t> </a:t>
            </a:r>
            <a:r>
              <a:rPr lang="es-ES" dirty="0" err="1"/>
              <a:t>importance</a:t>
            </a:r>
            <a:r>
              <a:rPr lang="es-ES" dirty="0"/>
              <a:t> </a:t>
            </a:r>
            <a:r>
              <a:rPr lang="es-ES" dirty="0" err="1"/>
              <a:t>of</a:t>
            </a:r>
            <a:r>
              <a:rPr lang="es-ES" dirty="0"/>
              <a:t> </a:t>
            </a:r>
            <a:r>
              <a:rPr lang="es-ES" dirty="0" err="1"/>
              <a:t>networking</a:t>
            </a:r>
            <a:r>
              <a:rPr lang="es-ES" dirty="0"/>
              <a:t> in </a:t>
            </a:r>
            <a:r>
              <a:rPr lang="es-ES" dirty="0" err="1"/>
              <a:t>computing</a:t>
            </a:r>
            <a:r>
              <a:rPr lang="es-ES" dirty="0"/>
              <a:t> and </a:t>
            </a:r>
            <a:r>
              <a:rPr lang="es-ES" dirty="0" err="1"/>
              <a:t>the</a:t>
            </a:r>
            <a:r>
              <a:rPr lang="es-ES" dirty="0"/>
              <a:t> </a:t>
            </a:r>
            <a:r>
              <a:rPr lang="es-ES" dirty="0" err="1"/>
              <a:t>different</a:t>
            </a:r>
            <a:r>
              <a:rPr lang="es-ES" dirty="0"/>
              <a:t> </a:t>
            </a:r>
            <a:r>
              <a:rPr lang="es-ES" dirty="0" err="1"/>
              <a:t>types</a:t>
            </a:r>
            <a:r>
              <a:rPr lang="es-ES" dirty="0"/>
              <a:t> </a:t>
            </a:r>
            <a:r>
              <a:rPr lang="es-ES" dirty="0" err="1"/>
              <a:t>of</a:t>
            </a:r>
            <a:r>
              <a:rPr lang="es-ES" dirty="0"/>
              <a:t> </a:t>
            </a:r>
            <a:r>
              <a:rPr lang="es-ES" dirty="0" err="1"/>
              <a:t>networks</a:t>
            </a:r>
            <a:r>
              <a:rPr lang="es-ES" dirty="0"/>
              <a:t>. </a:t>
            </a:r>
            <a:r>
              <a:rPr lang="es-ES" dirty="0" err="1"/>
              <a:t>Then</a:t>
            </a:r>
            <a:r>
              <a:rPr lang="es-ES" dirty="0"/>
              <a:t>, </a:t>
            </a:r>
            <a:r>
              <a:rPr lang="es-ES" dirty="0" err="1"/>
              <a:t>we</a:t>
            </a:r>
            <a:r>
              <a:rPr lang="es-ES" dirty="0"/>
              <a:t> </a:t>
            </a:r>
            <a:r>
              <a:rPr lang="es-ES" dirty="0" err="1"/>
              <a:t>will</a:t>
            </a:r>
            <a:r>
              <a:rPr lang="es-ES" dirty="0"/>
              <a:t> </a:t>
            </a:r>
            <a:r>
              <a:rPr lang="es-ES" dirty="0" err="1"/>
              <a:t>delve</a:t>
            </a:r>
            <a:r>
              <a:rPr lang="es-ES" dirty="0"/>
              <a:t> </a:t>
            </a:r>
            <a:r>
              <a:rPr lang="es-ES" dirty="0" err="1"/>
              <a:t>into</a:t>
            </a:r>
            <a:r>
              <a:rPr lang="es-ES" dirty="0"/>
              <a:t> </a:t>
            </a:r>
            <a:r>
              <a:rPr lang="es-ES" dirty="0" err="1"/>
              <a:t>the</a:t>
            </a:r>
            <a:r>
              <a:rPr lang="es-ES" dirty="0"/>
              <a:t> </a:t>
            </a:r>
            <a:r>
              <a:rPr lang="es-ES" dirty="0" err="1"/>
              <a:t>components</a:t>
            </a:r>
            <a:r>
              <a:rPr lang="es-ES" dirty="0"/>
              <a:t> </a:t>
            </a:r>
            <a:r>
              <a:rPr lang="es-ES" dirty="0" err="1"/>
              <a:t>of</a:t>
            </a:r>
            <a:r>
              <a:rPr lang="es-ES" dirty="0"/>
              <a:t> a </a:t>
            </a:r>
            <a:r>
              <a:rPr lang="es-ES" dirty="0" err="1"/>
              <a:t>network</a:t>
            </a:r>
            <a:r>
              <a:rPr lang="es-ES" dirty="0"/>
              <a:t> and </a:t>
            </a:r>
            <a:r>
              <a:rPr lang="es-ES" dirty="0" err="1"/>
              <a:t>how</a:t>
            </a:r>
            <a:r>
              <a:rPr lang="es-ES" dirty="0"/>
              <a:t> </a:t>
            </a:r>
            <a:r>
              <a:rPr lang="es-ES" dirty="0" err="1"/>
              <a:t>to</a:t>
            </a:r>
            <a:r>
              <a:rPr lang="es-ES" dirty="0"/>
              <a:t> </a:t>
            </a:r>
            <a:r>
              <a:rPr lang="es-ES" dirty="0" err="1"/>
              <a:t>connect</a:t>
            </a:r>
            <a:r>
              <a:rPr lang="es-ES" dirty="0"/>
              <a:t> </a:t>
            </a:r>
            <a:r>
              <a:rPr lang="es-ES" dirty="0" err="1"/>
              <a:t>to</a:t>
            </a:r>
            <a:r>
              <a:rPr lang="es-ES" dirty="0"/>
              <a:t> a </a:t>
            </a:r>
            <a:r>
              <a:rPr lang="es-ES" dirty="0" err="1"/>
              <a:t>network</a:t>
            </a:r>
            <a:r>
              <a:rPr lang="es-ES" dirty="0"/>
              <a:t>. </a:t>
            </a:r>
            <a:r>
              <a:rPr lang="es-ES" dirty="0" err="1"/>
              <a:t>Finally</a:t>
            </a:r>
            <a:r>
              <a:rPr lang="es-ES" dirty="0"/>
              <a:t>, </a:t>
            </a:r>
            <a:r>
              <a:rPr lang="es-ES" dirty="0" err="1"/>
              <a:t>we</a:t>
            </a:r>
            <a:r>
              <a:rPr lang="es-ES" dirty="0"/>
              <a:t> </a:t>
            </a:r>
            <a:r>
              <a:rPr lang="es-ES" dirty="0" err="1"/>
              <a:t>will</a:t>
            </a:r>
            <a:r>
              <a:rPr lang="es-ES" dirty="0"/>
              <a:t> </a:t>
            </a:r>
            <a:r>
              <a:rPr lang="es-ES" dirty="0" err="1"/>
              <a:t>learn</a:t>
            </a:r>
            <a:r>
              <a:rPr lang="es-ES" dirty="0"/>
              <a:t> </a:t>
            </a:r>
            <a:r>
              <a:rPr lang="es-ES" dirty="0" err="1"/>
              <a:t>the</a:t>
            </a:r>
            <a:r>
              <a:rPr lang="es-ES" dirty="0"/>
              <a:t> </a:t>
            </a:r>
            <a:r>
              <a:rPr lang="es-ES" dirty="0" err="1"/>
              <a:t>basic</a:t>
            </a:r>
            <a:r>
              <a:rPr lang="es-ES" dirty="0"/>
              <a:t> </a:t>
            </a:r>
            <a:r>
              <a:rPr lang="es-ES" dirty="0" err="1"/>
              <a:t>concepts</a:t>
            </a:r>
            <a:r>
              <a:rPr lang="es-ES" dirty="0"/>
              <a:t> </a:t>
            </a:r>
            <a:r>
              <a:rPr lang="es-ES" dirty="0" err="1"/>
              <a:t>of</a:t>
            </a:r>
            <a:r>
              <a:rPr lang="es-ES" dirty="0"/>
              <a:t> </a:t>
            </a:r>
            <a:r>
              <a:rPr lang="es-ES" dirty="0" err="1"/>
              <a:t>network</a:t>
            </a:r>
            <a:r>
              <a:rPr lang="es-ES" dirty="0"/>
              <a:t> </a:t>
            </a:r>
            <a:r>
              <a:rPr lang="es-ES" dirty="0" err="1"/>
              <a:t>configuration</a:t>
            </a:r>
            <a:r>
              <a:rPr lang="es-ES" dirty="0"/>
              <a:t> and cable </a:t>
            </a:r>
            <a:r>
              <a:rPr lang="es-ES" dirty="0" err="1"/>
              <a:t>assembly</a:t>
            </a:r>
            <a:r>
              <a:rPr lang="es-ES" dirty="0"/>
              <a:t>.</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92B5F-36F4-40A4-ADE6-786A05ED559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76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Network configuration involves setting up the devices on a network to communicate with each other. In this section, we will explore the basic concepts of network configuration, including IP addresses, subnet masks, and gateways.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10</a:t>
            </a:fld>
            <a:endParaRPr lang="es-ES"/>
          </a:p>
        </p:txBody>
      </p:sp>
    </p:spTree>
    <p:extLst>
      <p:ext uri="{BB962C8B-B14F-4D97-AF65-F5344CB8AC3E}">
        <p14:creationId xmlns:p14="http://schemas.microsoft.com/office/powerpoint/2010/main" val="1021621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An IP address is a unique identifier that is assigned to each device on a network. IP addresses can be static or dynamic, and they are used to route data between devices.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11</a:t>
            </a:fld>
            <a:endParaRPr lang="es-ES"/>
          </a:p>
        </p:txBody>
      </p:sp>
    </p:spTree>
    <p:extLst>
      <p:ext uri="{BB962C8B-B14F-4D97-AF65-F5344CB8AC3E}">
        <p14:creationId xmlns:p14="http://schemas.microsoft.com/office/powerpoint/2010/main" val="3466247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A subnet mask is used to divide a network into smaller subnetworks. It is used in conjunction with an IP address to determine the network and host portions of an address.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12</a:t>
            </a:fld>
            <a:endParaRPr lang="es-ES"/>
          </a:p>
        </p:txBody>
      </p:sp>
    </p:spTree>
    <p:extLst>
      <p:ext uri="{BB962C8B-B14F-4D97-AF65-F5344CB8AC3E}">
        <p14:creationId xmlns:p14="http://schemas.microsoft.com/office/powerpoint/2010/main" val="1854137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A gateway is a device that connects two different networks together. It is used to route data between networks.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13</a:t>
            </a:fld>
            <a:endParaRPr lang="es-ES"/>
          </a:p>
        </p:txBody>
      </p:sp>
    </p:spTree>
    <p:extLst>
      <p:ext uri="{BB962C8B-B14F-4D97-AF65-F5344CB8AC3E}">
        <p14:creationId xmlns:p14="http://schemas.microsoft.com/office/powerpoint/2010/main" val="3217383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Assembling network cables is a simple yet essential skill for anyone working with computer networks. In this section, we will learn how to assemble network cables and crimp connectors onto the ends.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14</a:t>
            </a:fld>
            <a:endParaRPr lang="es-ES"/>
          </a:p>
        </p:txBody>
      </p:sp>
    </p:spTree>
    <p:extLst>
      <p:ext uri="{BB962C8B-B14F-4D97-AF65-F5344CB8AC3E}">
        <p14:creationId xmlns:p14="http://schemas.microsoft.com/office/powerpoint/2010/main" val="2497528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To</a:t>
            </a:r>
            <a:r>
              <a:rPr lang="es-ES" dirty="0"/>
              <a:t> </a:t>
            </a:r>
            <a:r>
              <a:rPr lang="es-ES" dirty="0" err="1"/>
              <a:t>assemble</a:t>
            </a:r>
            <a:r>
              <a:rPr lang="es-ES" dirty="0"/>
              <a:t> a </a:t>
            </a:r>
            <a:r>
              <a:rPr lang="es-ES" dirty="0" err="1"/>
              <a:t>network</a:t>
            </a:r>
            <a:r>
              <a:rPr lang="es-ES" dirty="0"/>
              <a:t> cable, </a:t>
            </a:r>
            <a:r>
              <a:rPr lang="es-ES" dirty="0" err="1"/>
              <a:t>you</a:t>
            </a:r>
            <a:r>
              <a:rPr lang="es-ES" dirty="0"/>
              <a:t> </a:t>
            </a:r>
            <a:r>
              <a:rPr lang="es-ES" dirty="0" err="1"/>
              <a:t>will</a:t>
            </a:r>
            <a:r>
              <a:rPr lang="es-ES" dirty="0"/>
              <a:t> </a:t>
            </a:r>
            <a:r>
              <a:rPr lang="es-ES" dirty="0" err="1"/>
              <a:t>need</a:t>
            </a:r>
            <a:r>
              <a:rPr lang="es-ES" dirty="0"/>
              <a:t> a cable, </a:t>
            </a:r>
            <a:r>
              <a:rPr lang="es-ES" dirty="0" err="1"/>
              <a:t>connectors</a:t>
            </a:r>
            <a:r>
              <a:rPr lang="es-ES" dirty="0"/>
              <a:t>, and a </a:t>
            </a:r>
            <a:r>
              <a:rPr lang="es-ES" dirty="0" err="1"/>
              <a:t>crimping</a:t>
            </a:r>
            <a:r>
              <a:rPr lang="es-ES" dirty="0"/>
              <a:t> </a:t>
            </a:r>
            <a:r>
              <a:rPr lang="es-ES" dirty="0" err="1"/>
              <a:t>tool</a:t>
            </a:r>
            <a:r>
              <a:rPr lang="es-ES" dirty="0"/>
              <a:t>. </a:t>
            </a:r>
            <a:r>
              <a:rPr lang="es-ES" dirty="0" err="1"/>
              <a:t>We</a:t>
            </a:r>
            <a:r>
              <a:rPr lang="es-ES" dirty="0"/>
              <a:t> </a:t>
            </a:r>
            <a:r>
              <a:rPr lang="es-ES" dirty="0" err="1"/>
              <a:t>will</a:t>
            </a:r>
            <a:r>
              <a:rPr lang="es-ES" dirty="0"/>
              <a:t> </a:t>
            </a:r>
            <a:r>
              <a:rPr lang="es-ES" dirty="0" err="1"/>
              <a:t>go</a:t>
            </a:r>
            <a:r>
              <a:rPr lang="es-ES" dirty="0"/>
              <a:t> </a:t>
            </a:r>
            <a:r>
              <a:rPr lang="es-ES" dirty="0" err="1"/>
              <a:t>through</a:t>
            </a:r>
            <a:r>
              <a:rPr lang="es-ES" dirty="0"/>
              <a:t> </a:t>
            </a:r>
            <a:r>
              <a:rPr lang="es-ES" dirty="0" err="1"/>
              <a:t>the</a:t>
            </a:r>
            <a:r>
              <a:rPr lang="es-ES" dirty="0"/>
              <a:t> </a:t>
            </a:r>
            <a:r>
              <a:rPr lang="es-ES" dirty="0" err="1"/>
              <a:t>steps</a:t>
            </a:r>
            <a:r>
              <a:rPr lang="es-ES" dirty="0"/>
              <a:t> </a:t>
            </a:r>
            <a:r>
              <a:rPr lang="es-ES" dirty="0" err="1"/>
              <a:t>of</a:t>
            </a:r>
            <a:r>
              <a:rPr lang="es-ES" dirty="0"/>
              <a:t> </a:t>
            </a:r>
            <a:r>
              <a:rPr lang="es-ES" dirty="0" err="1"/>
              <a:t>stripping</a:t>
            </a:r>
            <a:r>
              <a:rPr lang="es-ES" dirty="0"/>
              <a:t> </a:t>
            </a:r>
            <a:r>
              <a:rPr lang="es-ES" dirty="0" err="1"/>
              <a:t>the</a:t>
            </a:r>
            <a:r>
              <a:rPr lang="es-ES" dirty="0"/>
              <a:t> cable, </a:t>
            </a:r>
            <a:r>
              <a:rPr lang="es-ES" dirty="0" err="1"/>
              <a:t>inserting</a:t>
            </a:r>
            <a:r>
              <a:rPr lang="es-ES" dirty="0"/>
              <a:t> </a:t>
            </a:r>
            <a:r>
              <a:rPr lang="es-ES" dirty="0" err="1"/>
              <a:t>the</a:t>
            </a:r>
            <a:r>
              <a:rPr lang="es-ES" dirty="0"/>
              <a:t> </a:t>
            </a:r>
            <a:r>
              <a:rPr lang="es-ES" dirty="0" err="1"/>
              <a:t>connector</a:t>
            </a:r>
            <a:r>
              <a:rPr lang="es-ES" dirty="0"/>
              <a:t>, and </a:t>
            </a:r>
            <a:r>
              <a:rPr lang="es-ES" dirty="0" err="1"/>
              <a:t>crimping</a:t>
            </a:r>
            <a:r>
              <a:rPr lang="es-ES" dirty="0"/>
              <a:t> </a:t>
            </a:r>
            <a:r>
              <a:rPr lang="es-ES" dirty="0" err="1"/>
              <a:t>it</a:t>
            </a:r>
            <a:r>
              <a:rPr lang="es-ES" dirty="0"/>
              <a:t> onto </a:t>
            </a:r>
            <a:r>
              <a:rPr lang="es-ES" dirty="0" err="1"/>
              <a:t>the</a:t>
            </a:r>
            <a:r>
              <a:rPr lang="es-ES" dirty="0"/>
              <a:t> cable.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15</a:t>
            </a:fld>
            <a:endParaRPr lang="es-ES"/>
          </a:p>
        </p:txBody>
      </p:sp>
    </p:spTree>
    <p:extLst>
      <p:ext uri="{BB962C8B-B14F-4D97-AF65-F5344CB8AC3E}">
        <p14:creationId xmlns:p14="http://schemas.microsoft.com/office/powerpoint/2010/main" val="1300921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In this practical activity, we will connect a computer to a Wi-Fi network, verify the connection, and perform a ping test. We will also assemble and crimp a network cable.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16</a:t>
            </a:fld>
            <a:endParaRPr lang="es-ES"/>
          </a:p>
        </p:txBody>
      </p:sp>
    </p:spTree>
    <p:extLst>
      <p:ext uri="{BB962C8B-B14F-4D97-AF65-F5344CB8AC3E}">
        <p14:creationId xmlns:p14="http://schemas.microsoft.com/office/powerpoint/2010/main" val="651833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To connect to a Wi-Fi network, you will need to locate the network, enter the password, and wait for the connection to establish. Once connected, we will verify the connection and perform a ping test.</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17</a:t>
            </a:fld>
            <a:endParaRPr lang="es-ES"/>
          </a:p>
        </p:txBody>
      </p:sp>
    </p:spTree>
    <p:extLst>
      <p:ext uri="{BB962C8B-B14F-4D97-AF65-F5344CB8AC3E}">
        <p14:creationId xmlns:p14="http://schemas.microsoft.com/office/powerpoint/2010/main" val="1009855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To assemble and crimp a network cable, we will follow the steps outlined in the previous section. We will strip the cable, insert the connector, and crimp it onto the cable.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18</a:t>
            </a:fld>
            <a:endParaRPr lang="es-ES"/>
          </a:p>
        </p:txBody>
      </p:sp>
    </p:spTree>
    <p:extLst>
      <p:ext uri="{BB962C8B-B14F-4D97-AF65-F5344CB8AC3E}">
        <p14:creationId xmlns:p14="http://schemas.microsoft.com/office/powerpoint/2010/main" val="212316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In this session, we learned about the basic concepts of computer networking, the different types of networks, network components, wired and Wi-Fi connections, basic concepts of network configuration, and network cable assembly. We also completed a practical activity to apply what we learned.</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19</a:t>
            </a:fld>
            <a:endParaRPr lang="es-ES"/>
          </a:p>
        </p:txBody>
      </p:sp>
    </p:spTree>
    <p:extLst>
      <p:ext uri="{BB962C8B-B14F-4D97-AF65-F5344CB8AC3E}">
        <p14:creationId xmlns:p14="http://schemas.microsoft.com/office/powerpoint/2010/main" val="161004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The objective of this session is to understand basic networking concepts, their importance in computing, and learn how to assemble network cables. We will cover the different types of networks, network components, wired and Wi-Fi connections, basic concepts of network configuration, and network cable assembly.</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2</a:t>
            </a:fld>
            <a:endParaRPr lang="es-ES"/>
          </a:p>
        </p:txBody>
      </p:sp>
    </p:spTree>
    <p:extLst>
      <p:ext uri="{BB962C8B-B14F-4D97-AF65-F5344CB8AC3E}">
        <p14:creationId xmlns:p14="http://schemas.microsoft.com/office/powerpoint/2010/main" val="371003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A computer network is a group of devices that are connected together to share resources and communicate with each other. In this section, we will explore the importance of networking in computing and the different types of networks.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3</a:t>
            </a:fld>
            <a:endParaRPr lang="es-ES"/>
          </a:p>
        </p:txBody>
      </p:sp>
    </p:spTree>
    <p:extLst>
      <p:ext uri="{BB962C8B-B14F-4D97-AF65-F5344CB8AC3E}">
        <p14:creationId xmlns:p14="http://schemas.microsoft.com/office/powerpoint/2010/main" val="241876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A computer network is a group of devices that are connected together to share resources and communicate with each other. Networks can be classified by their size, scope, and purpose.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4</a:t>
            </a:fld>
            <a:endParaRPr lang="es-ES"/>
          </a:p>
        </p:txBody>
      </p:sp>
    </p:spTree>
    <p:extLst>
      <p:ext uri="{BB962C8B-B14F-4D97-AF65-F5344CB8AC3E}">
        <p14:creationId xmlns:p14="http://schemas.microsoft.com/office/powerpoint/2010/main" val="377663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There are different types of networks, including LAN, WAN, PAN, and MAN. Each has its own characteristics and purpose.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5</a:t>
            </a:fld>
            <a:endParaRPr lang="es-ES"/>
          </a:p>
        </p:txBody>
      </p:sp>
    </p:spTree>
    <p:extLst>
      <p:ext uri="{BB962C8B-B14F-4D97-AF65-F5344CB8AC3E}">
        <p14:creationId xmlns:p14="http://schemas.microsoft.com/office/powerpoint/2010/main" val="111349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A network is made up of various components, such as switches, routers, hubs, and cables. In this section, we will explore the function of each component and how they work together to form a network.</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6</a:t>
            </a:fld>
            <a:endParaRPr lang="es-ES"/>
          </a:p>
        </p:txBody>
      </p:sp>
    </p:spTree>
    <p:extLst>
      <p:ext uri="{BB962C8B-B14F-4D97-AF65-F5344CB8AC3E}">
        <p14:creationId xmlns:p14="http://schemas.microsoft.com/office/powerpoint/2010/main" val="902668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There are two primary ways to connect to a network: wired and Wi-Fi. In this section, we will explore the differences between the two and when to use each.</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7</a:t>
            </a:fld>
            <a:endParaRPr lang="es-ES"/>
          </a:p>
        </p:txBody>
      </p:sp>
    </p:spTree>
    <p:extLst>
      <p:ext uri="{BB962C8B-B14F-4D97-AF65-F5344CB8AC3E}">
        <p14:creationId xmlns:p14="http://schemas.microsoft.com/office/powerpoint/2010/main" val="2608317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A wired connection uses physical cables to connect to a network. This is a reliable and secure way to connect, but it can also be more difficult to set up.</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8</a:t>
            </a:fld>
            <a:endParaRPr lang="es-ES"/>
          </a:p>
        </p:txBody>
      </p:sp>
    </p:spTree>
    <p:extLst>
      <p:ext uri="{BB962C8B-B14F-4D97-AF65-F5344CB8AC3E}">
        <p14:creationId xmlns:p14="http://schemas.microsoft.com/office/powerpoint/2010/main" val="176608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A Wi-Fi connection uses wireless signals to connect to a network. This is a convenient and easy way to connect, but it may not be as secure or reliable as a wired connection.</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9</a:t>
            </a:fld>
            <a:endParaRPr lang="es-ES"/>
          </a:p>
        </p:txBody>
      </p:sp>
    </p:spTree>
    <p:extLst>
      <p:ext uri="{BB962C8B-B14F-4D97-AF65-F5344CB8AC3E}">
        <p14:creationId xmlns:p14="http://schemas.microsoft.com/office/powerpoint/2010/main" val="65253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E423-BAF2-EAB7-3874-5EFBC8F8AF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65775C1-B5E5-2240-FBCB-2306CF1FC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8E9D14-188F-B5E7-CC4C-22B93A78A36E}"/>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C9489FF6-9597-C550-2E5D-78940C4BEF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D8B896-1BBC-9747-7427-D6C8D000B44D}"/>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392773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F1C38-33ED-5B71-795B-78FC6326E4B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AB7C664-C52F-7296-FBD2-5F35C5142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F3E996-5293-EAA8-8C43-33CCD09B172D}"/>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E46D3937-A934-B9D9-7AAE-AB669BE09F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8061E4-F538-218E-C8D9-354D0E02A3A2}"/>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51681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E11577-26A3-CAD6-AB85-9DB8E58FCE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F0E00E-502D-9A93-5CF4-B4704F909E9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DCB3E9E-BE0A-551A-4FD3-F59820A19FC9}"/>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78F7D751-A3AB-E33C-BDB1-0A7E5472A5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1DF3B9-88A8-0BA9-31DF-A96D403768F3}"/>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352636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2EB78-B207-D1D4-A99A-8C3D846701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85503F-433A-09DA-9807-07DBD29E61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52DACD-E67F-AE23-EF88-227A9434E4AE}"/>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EA7338B7-B887-BFEE-881A-1BD6BF6C4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58BC24-79CB-5B17-28F6-3F83B762C7A9}"/>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45397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6B5CC-976D-DB92-C3F7-5D128E99AB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79C8A2-36D8-B506-B9AA-D0A8FDF01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5EC5B33-9243-7699-9799-AC2E1786CC97}"/>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F66911B5-5653-EE7F-1244-758A08058C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665235-9106-6F59-FB73-A8DD9B6A7058}"/>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83699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5E0AD-41AA-060F-347E-BA6EB1C72DB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4FC3A8-D1EC-CC2E-1E21-B245994D54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C3A518-D57C-7938-C9BA-9EF4ED7DDB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6EBD93-CFC7-5005-6AC1-5A75AE9D90F3}"/>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E9D09712-68E5-0DF7-B0F1-FA80CF3E21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14BF92-906E-B32A-1412-7D073F91415C}"/>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428879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9B28B-C40E-3EA6-14E4-91C27EC8F1F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5F50BE9-0035-2796-BDDC-4DEAA2994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28B7F7-0A29-45F8-0B0D-A2605BA1AA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E2542B-93AC-CD00-CDB4-FAB6F2DAF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A406A5-0AB5-DB22-FE44-B8A8D22639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4C79852-335A-A2B0-0D25-663F48FC9281}"/>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8" name="Marcador de pie de página 7">
            <a:extLst>
              <a:ext uri="{FF2B5EF4-FFF2-40B4-BE49-F238E27FC236}">
                <a16:creationId xmlns:a16="http://schemas.microsoft.com/office/drawing/2014/main" id="{2F1D0EA3-2AC8-C009-A6BA-CABD9B74458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DCA15C8-28E6-F67C-161F-1813D61967EA}"/>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03079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F2D39-078D-F885-45BB-19238920E2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168559F-40AF-B100-558F-7C1FB70C15E6}"/>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4" name="Marcador de pie de página 3">
            <a:extLst>
              <a:ext uri="{FF2B5EF4-FFF2-40B4-BE49-F238E27FC236}">
                <a16:creationId xmlns:a16="http://schemas.microsoft.com/office/drawing/2014/main" id="{4E9328B6-051F-6AEA-1B19-D0ADC30AA26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A38713-5AA5-D2FA-7C24-C8C0C0C144E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86801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37DD28-0A3B-E763-7390-0EB3F286170A}"/>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3" name="Marcador de pie de página 2">
            <a:extLst>
              <a:ext uri="{FF2B5EF4-FFF2-40B4-BE49-F238E27FC236}">
                <a16:creationId xmlns:a16="http://schemas.microsoft.com/office/drawing/2014/main" id="{87340BC4-92D8-187B-EFE7-9DE55E84227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18298CB-CE4D-02A1-936D-4F4E8D93A96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56527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0EF35-0394-EAFC-61DE-671639715B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551FE1-7F08-AAFF-491A-1760E3A97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246F54-F558-5AD6-D25F-7FC3A259A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838AA5-8A7F-BB40-9D28-E850EE66B532}"/>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E108D4A7-E90B-CF4C-C5B1-9BF7E84BA8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80F200B-A848-B111-DDB9-2150D801D6BE}"/>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16423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C14CD-2FC5-C09F-F9E6-8AD8174105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63B9370-3383-C0AA-8F0E-65EBF2912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1C9D8CC-1606-7966-8C87-4A3E290DC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EB8A5E-790D-486F-C687-7D4CC63C285B}"/>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296433EC-8179-730A-CB54-451840D3600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F5860-9BFB-6A30-A652-1B4721F04DB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94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7D76D4-31B2-0030-0B16-5926DA382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962503-1872-0346-D9FB-4A7386B57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98B6B4-02AC-AF18-8DD5-6C5C10548D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87B4155D-8A6C-F5CD-008A-B6FDD765E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FABCEA9-1C5F-8865-FD26-BD82938B2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9AEB44-6685-40E1-8B9A-BBE6BEF1CF2F}" type="slidenum">
              <a:rPr lang="es-ES" smtClean="0"/>
              <a:t>‹Nº›</a:t>
            </a:fld>
            <a:endParaRPr lang="es-ES"/>
          </a:p>
        </p:txBody>
      </p:sp>
    </p:spTree>
    <p:extLst>
      <p:ext uri="{BB962C8B-B14F-4D97-AF65-F5344CB8AC3E}">
        <p14:creationId xmlns:p14="http://schemas.microsoft.com/office/powerpoint/2010/main" val="233664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Título 1">
            <a:extLst>
              <a:ext uri="{FF2B5EF4-FFF2-40B4-BE49-F238E27FC236}">
                <a16:creationId xmlns:a16="http://schemas.microsoft.com/office/drawing/2014/main" id="{DF60B462-519C-B9B8-96AD-909F2F0D09BE}"/>
              </a:ext>
            </a:extLst>
          </p:cNvPr>
          <p:cNvSpPr>
            <a:spLocks noGrp="1"/>
          </p:cNvSpPr>
          <p:nvPr>
            <p:ph type="ctrTitle"/>
          </p:nvPr>
        </p:nvSpPr>
        <p:spPr>
          <a:xfrm>
            <a:off x="1301262" y="590062"/>
            <a:ext cx="5517822" cy="2838938"/>
          </a:xfrm>
        </p:spPr>
        <p:txBody>
          <a:bodyPr>
            <a:normAutofit/>
          </a:bodyPr>
          <a:lstStyle/>
          <a:p>
            <a:pPr algn="l"/>
            <a:r>
              <a:rPr lang="en-US" sz="5600" dirty="0">
                <a:solidFill>
                  <a:srgbClr val="FFFFFF"/>
                </a:solidFill>
              </a:rPr>
              <a:t>Basic Computing Curriculum</a:t>
            </a:r>
            <a:endParaRPr lang="es-ES" sz="5600" dirty="0">
              <a:solidFill>
                <a:srgbClr val="FFFFFF"/>
              </a:solidFill>
            </a:endParaRPr>
          </a:p>
        </p:txBody>
      </p:sp>
      <p:sp>
        <p:nvSpPr>
          <p:cNvPr id="3" name="Subtítulo 2">
            <a:extLst>
              <a:ext uri="{FF2B5EF4-FFF2-40B4-BE49-F238E27FC236}">
                <a16:creationId xmlns:a16="http://schemas.microsoft.com/office/drawing/2014/main" id="{4F67A68C-B9CC-1C9B-5587-42C3F3FBA826}"/>
              </a:ext>
            </a:extLst>
          </p:cNvPr>
          <p:cNvSpPr>
            <a:spLocks noGrp="1"/>
          </p:cNvSpPr>
          <p:nvPr>
            <p:ph type="subTitle" idx="1"/>
          </p:nvPr>
        </p:nvSpPr>
        <p:spPr>
          <a:xfrm>
            <a:off x="5642044" y="4698614"/>
            <a:ext cx="5088650" cy="1198120"/>
          </a:xfrm>
        </p:spPr>
        <p:txBody>
          <a:bodyPr>
            <a:normAutofit/>
          </a:bodyPr>
          <a:lstStyle/>
          <a:p>
            <a:pPr algn="r"/>
            <a:r>
              <a:rPr lang="es-ES" sz="2000" dirty="0" err="1">
                <a:solidFill>
                  <a:srgbClr val="FFFFFF"/>
                </a:solidFill>
              </a:rPr>
              <a:t>Session</a:t>
            </a:r>
            <a:r>
              <a:rPr lang="es-ES" sz="2000">
                <a:solidFill>
                  <a:srgbClr val="FFFFFF"/>
                </a:solidFill>
              </a:rPr>
              <a:t> 8: </a:t>
            </a:r>
            <a:r>
              <a:rPr lang="en-US" sz="2000" dirty="0">
                <a:solidFill>
                  <a:srgbClr val="FFFFFF"/>
                </a:solidFill>
              </a:rPr>
              <a:t>Introduction to Networks and Network Cable Assembly</a:t>
            </a:r>
            <a:endParaRPr lang="es-ES" sz="2000" dirty="0">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96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Global Communication">
            <a:extLst>
              <a:ext uri="{FF2B5EF4-FFF2-40B4-BE49-F238E27FC236}">
                <a16:creationId xmlns:a16="http://schemas.microsoft.com/office/drawing/2014/main" id="{91078872-2D2C-4F56-B28D-1BD12C9AFCAB}"/>
              </a:ext>
            </a:extLst>
          </p:cNvPr>
          <p:cNvPicPr>
            <a:picLocks noGrp="1" noChangeAspect="1"/>
          </p:cNvPicPr>
          <p:nvPr>
            <p:ph sz="half" idx="1"/>
          </p:nvPr>
        </p:nvPicPr>
        <p:blipFill>
          <a:blip r:embed="rId3"/>
          <a:srcRect l="24575" r="18706"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C1BE7E35-DEEA-AE01-313D-3C815F495B2A}"/>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400" b="1"/>
              <a:t>Basic Concepts of Network Configuration</a:t>
            </a:r>
          </a:p>
        </p:txBody>
      </p:sp>
      <p:sp>
        <p:nvSpPr>
          <p:cNvPr id="4" name="Marcador de contenido 3">
            <a:extLst>
              <a:ext uri="{FF2B5EF4-FFF2-40B4-BE49-F238E27FC236}">
                <a16:creationId xmlns:a16="http://schemas.microsoft.com/office/drawing/2014/main" id="{FFD54C0D-C7A4-9C00-91D0-7F7A901264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IP Addresses</a:t>
            </a:r>
          </a:p>
          <a:p>
            <a:pPr marL="0" lvl="1" indent="0">
              <a:buNone/>
            </a:pPr>
            <a:r>
              <a:rPr lang="en-US" sz="1400"/>
              <a:t>An IP address is a unique identifier assigned to each device on a network. It is used to route data between devices and networks.</a:t>
            </a:r>
          </a:p>
          <a:p>
            <a:pPr marL="0" indent="0">
              <a:spcBef>
                <a:spcPts val="2500"/>
              </a:spcBef>
              <a:buNone/>
            </a:pPr>
            <a:r>
              <a:rPr lang="en-US" sz="1400" b="1"/>
              <a:t>Subnet Masks</a:t>
            </a:r>
          </a:p>
          <a:p>
            <a:pPr marL="0" lvl="1" indent="0">
              <a:buNone/>
            </a:pPr>
            <a:r>
              <a:rPr lang="en-US" sz="1400"/>
              <a:t>A subnet mask is a number that determines which part of an IP address represents the network and which part represents the device. It is used to divide a network into smaller subnets for better organization and security.</a:t>
            </a:r>
          </a:p>
          <a:p>
            <a:pPr marL="0" indent="0">
              <a:spcBef>
                <a:spcPts val="2500"/>
              </a:spcBef>
              <a:buNone/>
            </a:pPr>
            <a:r>
              <a:rPr lang="en-US" sz="1400" b="1"/>
              <a:t>Gateways</a:t>
            </a:r>
          </a:p>
          <a:p>
            <a:pPr marL="0" lvl="1" indent="0">
              <a:buNone/>
            </a:pPr>
            <a:r>
              <a:rPr lang="en-US" sz="1400"/>
              <a:t>A gateway is a device that connects two or more networks together and routes data between them. It is used to enable communication between devices on different networks.</a:t>
            </a:r>
            <a:endParaRPr lang="es-ES" sz="1400"/>
          </a:p>
        </p:txBody>
      </p:sp>
    </p:spTree>
    <p:extLst>
      <p:ext uri="{BB962C8B-B14F-4D97-AF65-F5344CB8AC3E}">
        <p14:creationId xmlns:p14="http://schemas.microsoft.com/office/powerpoint/2010/main" val="2250018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101010 data lines to infinity">
            <a:extLst>
              <a:ext uri="{FF2B5EF4-FFF2-40B4-BE49-F238E27FC236}">
                <a16:creationId xmlns:a16="http://schemas.microsoft.com/office/drawing/2014/main" id="{2D3792E2-A9A5-41F9-8B39-A9DE2A34BD43}"/>
              </a:ext>
            </a:extLst>
          </p:cNvPr>
          <p:cNvPicPr>
            <a:picLocks noGrp="1" noChangeAspect="1"/>
          </p:cNvPicPr>
          <p:nvPr>
            <p:ph sz="half" idx="1"/>
          </p:nvPr>
        </p:nvPicPr>
        <p:blipFill>
          <a:blip r:embed="rId3"/>
          <a:srcRect l="6369" r="2086" b="2"/>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DCA56F3-32F3-BF71-20C1-A16A88F9E9BB}"/>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IP Addresses</a:t>
            </a:r>
          </a:p>
        </p:txBody>
      </p:sp>
      <p:sp>
        <p:nvSpPr>
          <p:cNvPr id="4" name="Marcador de contenido 3">
            <a:extLst>
              <a:ext uri="{FF2B5EF4-FFF2-40B4-BE49-F238E27FC236}">
                <a16:creationId xmlns:a16="http://schemas.microsoft.com/office/drawing/2014/main" id="{470EC9A8-854D-3527-8DE9-0121A48EF58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An IP address is a unique identifier that is assigned to each device on a network. It is used to route data between devices and can be either static or dynamic depending on the network configuration.</a:t>
            </a:r>
            <a:endParaRPr lang="es-ES" sz="1400"/>
          </a:p>
        </p:txBody>
      </p:sp>
    </p:spTree>
    <p:extLst>
      <p:ext uri="{BB962C8B-B14F-4D97-AF65-F5344CB8AC3E}">
        <p14:creationId xmlns:p14="http://schemas.microsoft.com/office/powerpoint/2010/main" val="3539334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Several laptops suspended in midair">
            <a:extLst>
              <a:ext uri="{FF2B5EF4-FFF2-40B4-BE49-F238E27FC236}">
                <a16:creationId xmlns:a16="http://schemas.microsoft.com/office/drawing/2014/main" id="{A6B56DA4-8762-49B9-9C0D-441F1E345CDE}"/>
              </a:ext>
            </a:extLst>
          </p:cNvPr>
          <p:cNvPicPr>
            <a:picLocks noGrp="1" noChangeAspect="1"/>
          </p:cNvPicPr>
          <p:nvPr>
            <p:ph sz="half" idx="1"/>
          </p:nvPr>
        </p:nvPicPr>
        <p:blipFill>
          <a:blip r:embed="rId3"/>
          <a:srcRect l="10385" r="7257"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98A4CA61-6483-8297-943A-85A3E8503A8B}"/>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Subnet Masks</a:t>
            </a:r>
          </a:p>
        </p:txBody>
      </p:sp>
      <p:sp>
        <p:nvSpPr>
          <p:cNvPr id="4" name="Marcador de contenido 3">
            <a:extLst>
              <a:ext uri="{FF2B5EF4-FFF2-40B4-BE49-F238E27FC236}">
                <a16:creationId xmlns:a16="http://schemas.microsoft.com/office/drawing/2014/main" id="{DC73878C-F131-F91F-93C2-411647BAB15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A subnet mask is used in the process of subnetting, which involves dividing a larger network into smaller subnetworks. Subnetting allows for more efficient use of IP addresses and can improve network performance and security.</a:t>
            </a:r>
            <a:endParaRPr lang="es-ES" sz="1400"/>
          </a:p>
        </p:txBody>
      </p:sp>
    </p:spTree>
    <p:extLst>
      <p:ext uri="{BB962C8B-B14F-4D97-AF65-F5344CB8AC3E}">
        <p14:creationId xmlns:p14="http://schemas.microsoft.com/office/powerpoint/2010/main" val="3190535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white wifi router and yellow ethernet cable">
            <a:extLst>
              <a:ext uri="{FF2B5EF4-FFF2-40B4-BE49-F238E27FC236}">
                <a16:creationId xmlns:a16="http://schemas.microsoft.com/office/drawing/2014/main" id="{5B756514-3C7E-42AB-9E78-D7A8D1DDC876}"/>
              </a:ext>
            </a:extLst>
          </p:cNvPr>
          <p:cNvPicPr>
            <a:picLocks noGrp="1" noChangeAspect="1"/>
          </p:cNvPicPr>
          <p:nvPr>
            <p:ph sz="half" idx="1"/>
          </p:nvPr>
        </p:nvPicPr>
        <p:blipFill>
          <a:blip r:embed="rId3"/>
          <a:srcRect l="5625" r="-1"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413397C-7087-D4D0-0DDD-18D528DCC7AC}"/>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Gateways</a:t>
            </a:r>
          </a:p>
        </p:txBody>
      </p:sp>
      <p:sp>
        <p:nvSpPr>
          <p:cNvPr id="4" name="Marcador de contenido 3">
            <a:extLst>
              <a:ext uri="{FF2B5EF4-FFF2-40B4-BE49-F238E27FC236}">
                <a16:creationId xmlns:a16="http://schemas.microsoft.com/office/drawing/2014/main" id="{1435C49A-0687-CEF4-8334-57129DEC5C2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A gateway is a device that connects two different networks together, enabling communication between them. It acts as a bridge between two networks and is used to route data between them.</a:t>
            </a:r>
            <a:endParaRPr lang="es-ES" sz="1400"/>
          </a:p>
        </p:txBody>
      </p:sp>
    </p:spTree>
    <p:extLst>
      <p:ext uri="{BB962C8B-B14F-4D97-AF65-F5344CB8AC3E}">
        <p14:creationId xmlns:p14="http://schemas.microsoft.com/office/powerpoint/2010/main" val="194639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Jumper cable isolated on white background">
            <a:extLst>
              <a:ext uri="{FF2B5EF4-FFF2-40B4-BE49-F238E27FC236}">
                <a16:creationId xmlns:a16="http://schemas.microsoft.com/office/drawing/2014/main" id="{8A68B63C-307C-425D-83AD-D0F49CA6BBD0}"/>
              </a:ext>
            </a:extLst>
          </p:cNvPr>
          <p:cNvPicPr>
            <a:picLocks noGrp="1" noChangeAspect="1"/>
          </p:cNvPicPr>
          <p:nvPr>
            <p:ph sz="half" idx="1"/>
          </p:nvPr>
        </p:nvPicPr>
        <p:blipFill>
          <a:blip r:embed="rId3"/>
          <a:srcRect l="22257" r="15870"/>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64589FD2-1ADD-93A2-5B76-E76DC25654A5}"/>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Network Cable Assembly</a:t>
            </a:r>
          </a:p>
        </p:txBody>
      </p:sp>
      <p:sp>
        <p:nvSpPr>
          <p:cNvPr id="4" name="Marcador de contenido 3">
            <a:extLst>
              <a:ext uri="{FF2B5EF4-FFF2-40B4-BE49-F238E27FC236}">
                <a16:creationId xmlns:a16="http://schemas.microsoft.com/office/drawing/2014/main" id="{5AD14D1E-F432-00EB-4053-7A87312E5D2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Tools Required</a:t>
            </a:r>
          </a:p>
          <a:p>
            <a:pPr marL="0" lvl="1" indent="0">
              <a:buNone/>
            </a:pPr>
            <a:r>
              <a:rPr lang="en-US" sz="1400"/>
              <a:t>To assemble network cables, you will need several tools, including a cable cutter, a cable stripper, and a crimping tool. These tools will help you prepare the cable and attach the connectors with ease.</a:t>
            </a:r>
          </a:p>
          <a:p>
            <a:pPr marL="0" indent="0">
              <a:spcBef>
                <a:spcPts val="2500"/>
              </a:spcBef>
              <a:buNone/>
            </a:pPr>
            <a:r>
              <a:rPr lang="en-US" sz="1400" b="1"/>
              <a:t>Preparing the Cable</a:t>
            </a:r>
          </a:p>
          <a:p>
            <a:pPr marL="0" lvl="1" indent="0">
              <a:buNone/>
            </a:pPr>
            <a:r>
              <a:rPr lang="en-US" sz="1400"/>
              <a:t>Before you attach the connectors, you need to strip the cable to expose the wires. Carefully remove the outer layer of the cable and separate the wires according to the wiring scheme you are using.</a:t>
            </a:r>
          </a:p>
          <a:p>
            <a:pPr marL="0" indent="0">
              <a:spcBef>
                <a:spcPts val="2500"/>
              </a:spcBef>
              <a:buNone/>
            </a:pPr>
            <a:r>
              <a:rPr lang="en-US" sz="1400" b="1"/>
              <a:t>Attaching Connectors</a:t>
            </a:r>
          </a:p>
          <a:p>
            <a:pPr marL="0" lvl="1" indent="0">
              <a:buNone/>
            </a:pPr>
            <a:r>
              <a:rPr lang="en-US" sz="1400"/>
              <a:t>Once the cable is prepared, you can attach the connectors using a crimping tool. Make sure you follow the correct wiring scheme for the connector you are using to ensure a proper connection.</a:t>
            </a:r>
            <a:endParaRPr lang="es-ES" sz="1400"/>
          </a:p>
        </p:txBody>
      </p:sp>
    </p:spTree>
    <p:extLst>
      <p:ext uri="{BB962C8B-B14F-4D97-AF65-F5344CB8AC3E}">
        <p14:creationId xmlns:p14="http://schemas.microsoft.com/office/powerpoint/2010/main" val="2030153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8CDAEFC6-C97E-6EB8-C0D3-925FE824450F}"/>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100000"/>
              </a:lnSpc>
            </a:pPr>
            <a:r>
              <a:rPr lang="en-US" sz="4000" b="1"/>
              <a:t>Network Cable Assembly</a:t>
            </a:r>
          </a:p>
        </p:txBody>
      </p:sp>
      <p:sp>
        <p:nvSpPr>
          <p:cNvPr id="4" name="Marcador de contenido 3">
            <a:extLst>
              <a:ext uri="{FF2B5EF4-FFF2-40B4-BE49-F238E27FC236}">
                <a16:creationId xmlns:a16="http://schemas.microsoft.com/office/drawing/2014/main" id="{AB55B7B8-3ABA-E0E5-5CEE-D4A5EE3992B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Tools Needed</a:t>
            </a:r>
          </a:p>
          <a:p>
            <a:pPr marL="0" lvl="1" indent="0">
              <a:buNone/>
            </a:pPr>
            <a:r>
              <a:rPr lang="en-US" sz="1400"/>
              <a:t>To assemble a network cable, you will need a cable, connectors, and a crimping tool.</a:t>
            </a:r>
          </a:p>
          <a:p>
            <a:pPr marL="0" indent="0">
              <a:spcBef>
                <a:spcPts val="2500"/>
              </a:spcBef>
              <a:buNone/>
            </a:pPr>
            <a:r>
              <a:rPr lang="en-US" sz="1400" b="1"/>
              <a:t>Stripping the Cable</a:t>
            </a:r>
          </a:p>
          <a:p>
            <a:pPr marL="0" lvl="1" indent="0">
              <a:buNone/>
            </a:pPr>
            <a:r>
              <a:rPr lang="en-US" sz="1400"/>
              <a:t>The first step in assembling a network cable is to strip the cable. This is done by removing the protective cover from the end of the cable, exposing the wires inside.</a:t>
            </a:r>
          </a:p>
          <a:p>
            <a:pPr marL="0" indent="0">
              <a:spcBef>
                <a:spcPts val="2500"/>
              </a:spcBef>
              <a:buNone/>
            </a:pPr>
            <a:r>
              <a:rPr lang="en-US" sz="1400" b="1"/>
              <a:t>Inserting the Connector</a:t>
            </a:r>
          </a:p>
          <a:p>
            <a:pPr marL="0" lvl="1" indent="0">
              <a:buNone/>
            </a:pPr>
            <a:r>
              <a:rPr lang="en-US" sz="1400"/>
              <a:t>The next step is to insert the connector onto the stripped end of the cable. This is done by carefully aligning the wires with the pins inside the connector and pushing the connector onto the cable.</a:t>
            </a:r>
          </a:p>
          <a:p>
            <a:pPr marL="0" indent="0">
              <a:spcBef>
                <a:spcPts val="2500"/>
              </a:spcBef>
              <a:buNone/>
            </a:pPr>
            <a:r>
              <a:rPr lang="en-US" sz="1400" b="1"/>
              <a:t>Crimping the Connector</a:t>
            </a:r>
          </a:p>
          <a:p>
            <a:pPr marL="0" lvl="1" indent="0">
              <a:buNone/>
            </a:pPr>
            <a:r>
              <a:rPr lang="en-US" sz="1400"/>
              <a:t>The final step is to crimp the connector onto the cable. This is done by using a crimping tool to press down on the pins inside the connector, securing the wires in place.</a:t>
            </a:r>
            <a:endParaRPr lang="es-ES" sz="1400"/>
          </a:p>
        </p:txBody>
      </p:sp>
      <p:pic>
        <p:nvPicPr>
          <p:cNvPr id="8" name="Marcador de contenido 7" descr="Diagrama&#10;&#10;Descripción generada automáticamente">
            <a:extLst>
              <a:ext uri="{FF2B5EF4-FFF2-40B4-BE49-F238E27FC236}">
                <a16:creationId xmlns:a16="http://schemas.microsoft.com/office/drawing/2014/main" id="{A6A2C946-C0D0-6A0D-4A32-112067DD5C9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85126" y="2392218"/>
            <a:ext cx="3416732" cy="3748723"/>
          </a:xfrm>
        </p:spPr>
      </p:pic>
    </p:spTree>
    <p:extLst>
      <p:ext uri="{BB962C8B-B14F-4D97-AF65-F5344CB8AC3E}">
        <p14:creationId xmlns:p14="http://schemas.microsoft.com/office/powerpoint/2010/main" val="1843438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A network concept">
            <a:extLst>
              <a:ext uri="{FF2B5EF4-FFF2-40B4-BE49-F238E27FC236}">
                <a16:creationId xmlns:a16="http://schemas.microsoft.com/office/drawing/2014/main" id="{7A15AA1F-5BDD-42F3-92CD-BE53F9E96723}"/>
              </a:ext>
            </a:extLst>
          </p:cNvPr>
          <p:cNvPicPr>
            <a:picLocks noGrp="1" noChangeAspect="1"/>
          </p:cNvPicPr>
          <p:nvPr>
            <p:ph sz="half" idx="1"/>
          </p:nvPr>
        </p:nvPicPr>
        <p:blipFill>
          <a:blip r:embed="rId3"/>
          <a:srcRect l="1649" r="38539"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E30F7F6D-1DC9-47E7-DA85-E841451C6B17}"/>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Practical Activity</a:t>
            </a:r>
          </a:p>
        </p:txBody>
      </p:sp>
      <p:sp>
        <p:nvSpPr>
          <p:cNvPr id="4" name="Marcador de contenido 3">
            <a:extLst>
              <a:ext uri="{FF2B5EF4-FFF2-40B4-BE49-F238E27FC236}">
                <a16:creationId xmlns:a16="http://schemas.microsoft.com/office/drawing/2014/main" id="{EC23B901-9B6C-19FD-8FFC-6176E913A26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Connecting to Wi-Fi</a:t>
            </a:r>
          </a:p>
          <a:p>
            <a:pPr marL="0" lvl="1" indent="0">
              <a:buNone/>
            </a:pPr>
            <a:r>
              <a:rPr lang="en-US" sz="1400"/>
              <a:t>In this practical activity, we will connect a computer to a Wi-Fi network and verify the connection, which is an important skill in today's connected world.</a:t>
            </a:r>
          </a:p>
          <a:p>
            <a:pPr marL="0" indent="0">
              <a:spcBef>
                <a:spcPts val="2500"/>
              </a:spcBef>
              <a:buNone/>
            </a:pPr>
            <a:r>
              <a:rPr lang="en-US" sz="1400" b="1"/>
              <a:t>Performing a Ping Test</a:t>
            </a:r>
          </a:p>
          <a:p>
            <a:pPr marL="0" lvl="1" indent="0">
              <a:buNone/>
            </a:pPr>
            <a:r>
              <a:rPr lang="en-US" sz="1400"/>
              <a:t>We will also perform a ping test to verify the connection and troubleshoot any issues that may arise, which is a fundamental skill for any network technician.</a:t>
            </a:r>
          </a:p>
          <a:p>
            <a:pPr marL="0" indent="0">
              <a:spcBef>
                <a:spcPts val="2500"/>
              </a:spcBef>
              <a:buNone/>
            </a:pPr>
            <a:r>
              <a:rPr lang="en-US" sz="1400" b="1"/>
              <a:t>Assembling and Crimping a Network Cable</a:t>
            </a:r>
          </a:p>
          <a:p>
            <a:pPr marL="0" lvl="1" indent="0">
              <a:buNone/>
            </a:pPr>
            <a:r>
              <a:rPr lang="en-US" sz="1400"/>
              <a:t>Finally, we will assemble and crimp a network cable, a necessary task for anyone involved in network installation or maintenance.</a:t>
            </a:r>
            <a:endParaRPr lang="es-ES" sz="1400"/>
          </a:p>
        </p:txBody>
      </p:sp>
    </p:spTree>
    <p:extLst>
      <p:ext uri="{BB962C8B-B14F-4D97-AF65-F5344CB8AC3E}">
        <p14:creationId xmlns:p14="http://schemas.microsoft.com/office/powerpoint/2010/main" val="229316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nternet router on table">
            <a:extLst>
              <a:ext uri="{FF2B5EF4-FFF2-40B4-BE49-F238E27FC236}">
                <a16:creationId xmlns:a16="http://schemas.microsoft.com/office/drawing/2014/main" id="{E11E9B06-D5EC-42C1-A40C-338840CA9894}"/>
              </a:ext>
            </a:extLst>
          </p:cNvPr>
          <p:cNvPicPr>
            <a:picLocks noGrp="1" noChangeAspect="1"/>
          </p:cNvPicPr>
          <p:nvPr>
            <p:ph sz="half" idx="1"/>
          </p:nvPr>
        </p:nvPicPr>
        <p:blipFill>
          <a:blip r:embed="rId3"/>
          <a:srcRect l="18411" r="28378"/>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9D9F71BA-420C-E528-29D2-511AB3CE88DE}"/>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Connect to a Wi-Fi Network</a:t>
            </a:r>
          </a:p>
        </p:txBody>
      </p:sp>
      <p:sp>
        <p:nvSpPr>
          <p:cNvPr id="4" name="Marcador de contenido 3">
            <a:extLst>
              <a:ext uri="{FF2B5EF4-FFF2-40B4-BE49-F238E27FC236}">
                <a16:creationId xmlns:a16="http://schemas.microsoft.com/office/drawing/2014/main" id="{E229EEC1-6740-0445-6BF8-0BAB1B35F7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Locate the Network</a:t>
            </a:r>
          </a:p>
          <a:p>
            <a:pPr marL="0" lvl="1" indent="0">
              <a:buNone/>
            </a:pPr>
            <a:r>
              <a:rPr lang="en-US" sz="1400"/>
              <a:t>To connect to a Wi-Fi network, you will need to locate the network by selecting it from the list of available networks.</a:t>
            </a:r>
          </a:p>
          <a:p>
            <a:pPr marL="0" indent="0">
              <a:spcBef>
                <a:spcPts val="2500"/>
              </a:spcBef>
              <a:buNone/>
            </a:pPr>
            <a:r>
              <a:rPr lang="en-US" sz="1400" b="1"/>
              <a:t>Enter the Password</a:t>
            </a:r>
          </a:p>
          <a:p>
            <a:pPr marL="0" lvl="1" indent="0">
              <a:buNone/>
            </a:pPr>
            <a:r>
              <a:rPr lang="en-US" sz="1400"/>
              <a:t>Once you have located the network, you will need to enter the password to connect to it.</a:t>
            </a:r>
          </a:p>
          <a:p>
            <a:pPr marL="0" indent="0">
              <a:spcBef>
                <a:spcPts val="2500"/>
              </a:spcBef>
              <a:buNone/>
            </a:pPr>
            <a:r>
              <a:rPr lang="en-US" sz="1400" b="1"/>
              <a:t>Verify the Connection</a:t>
            </a:r>
          </a:p>
          <a:p>
            <a:pPr marL="0" lvl="1" indent="0">
              <a:buNone/>
            </a:pPr>
            <a:r>
              <a:rPr lang="en-US" sz="1400"/>
              <a:t>After connecting to the Wi-Fi network, we will verify the connection by checking the signal strength and speed.</a:t>
            </a:r>
            <a:endParaRPr lang="es-ES" sz="1400"/>
          </a:p>
        </p:txBody>
      </p:sp>
    </p:spTree>
    <p:extLst>
      <p:ext uri="{BB962C8B-B14F-4D97-AF65-F5344CB8AC3E}">
        <p14:creationId xmlns:p14="http://schemas.microsoft.com/office/powerpoint/2010/main" val="2902653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Female hands holding a red plier tub on white">
            <a:extLst>
              <a:ext uri="{FF2B5EF4-FFF2-40B4-BE49-F238E27FC236}">
                <a16:creationId xmlns:a16="http://schemas.microsoft.com/office/drawing/2014/main" id="{2BE53214-E141-4A51-9370-ECE87904963D}"/>
              </a:ext>
            </a:extLst>
          </p:cNvPr>
          <p:cNvPicPr>
            <a:picLocks noGrp="1" noChangeAspect="1"/>
          </p:cNvPicPr>
          <p:nvPr>
            <p:ph sz="half" idx="1"/>
          </p:nvPr>
        </p:nvPicPr>
        <p:blipFill>
          <a:blip r:embed="rId3"/>
          <a:srcRect l="17226" r="32581"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E78D9987-F1ED-53A6-F71B-0DEF5152DD27}"/>
              </a:ext>
            </a:extLst>
          </p:cNvPr>
          <p:cNvSpPr>
            <a:spLocks noGrp="1"/>
          </p:cNvSpPr>
          <p:nvPr>
            <p:ph type="title"/>
          </p:nvPr>
        </p:nvSpPr>
        <p:spPr>
          <a:xfrm>
            <a:off x="8719126" y="979051"/>
            <a:ext cx="2811879" cy="1807048"/>
          </a:xfrm>
        </p:spPr>
        <p:txBody>
          <a:bodyPr vert="horz" lIns="91440" tIns="45720" rIns="91440" bIns="45720" rtlCol="0" anchor="b">
            <a:normAutofit/>
          </a:bodyPr>
          <a:lstStyle/>
          <a:p>
            <a:r>
              <a:rPr lang="en-US" sz="3100" b="1"/>
              <a:t>Assemble and Crimp a Network Cable</a:t>
            </a:r>
          </a:p>
        </p:txBody>
      </p:sp>
      <p:sp>
        <p:nvSpPr>
          <p:cNvPr id="4" name="Marcador de contenido 3">
            <a:extLst>
              <a:ext uri="{FF2B5EF4-FFF2-40B4-BE49-F238E27FC236}">
                <a16:creationId xmlns:a16="http://schemas.microsoft.com/office/drawing/2014/main" id="{F9ABDD61-036A-B5EE-BFE7-482A4589395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To assemble a network cable, we will need to strip the cable, insert the connector, and crimp it onto the cable. These steps will ensure that the cable is properly assembled and ready for use.</a:t>
            </a:r>
            <a:endParaRPr lang="es-ES" sz="1400"/>
          </a:p>
        </p:txBody>
      </p:sp>
    </p:spTree>
    <p:extLst>
      <p:ext uri="{BB962C8B-B14F-4D97-AF65-F5344CB8AC3E}">
        <p14:creationId xmlns:p14="http://schemas.microsoft.com/office/powerpoint/2010/main" val="7674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Computer Network, Global Communication Concept&#10;Map: https://visibleearth.nasa.gov/images/57730/the-blue-marble-land-surface-ocean-color-and-sea-ice">
            <a:extLst>
              <a:ext uri="{FF2B5EF4-FFF2-40B4-BE49-F238E27FC236}">
                <a16:creationId xmlns:a16="http://schemas.microsoft.com/office/drawing/2014/main" id="{E6055D62-6B07-40A8-9E88-9B8A757A437E}"/>
              </a:ext>
            </a:extLst>
          </p:cNvPr>
          <p:cNvPicPr>
            <a:picLocks noGrp="1" noChangeAspect="1"/>
          </p:cNvPicPr>
          <p:nvPr>
            <p:ph sz="half" idx="1"/>
          </p:nvPr>
        </p:nvPicPr>
        <p:blipFill>
          <a:blip r:embed="rId3"/>
          <a:srcRect l="2797"/>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3A44D62-8462-D28E-05F4-BC151B5D1D09}"/>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Summary</a:t>
            </a:r>
          </a:p>
        </p:txBody>
      </p:sp>
      <p:sp>
        <p:nvSpPr>
          <p:cNvPr id="4" name="Marcador de contenido 3">
            <a:extLst>
              <a:ext uri="{FF2B5EF4-FFF2-40B4-BE49-F238E27FC236}">
                <a16:creationId xmlns:a16="http://schemas.microsoft.com/office/drawing/2014/main" id="{282FBCB0-93BF-8D5D-A5DE-96B0DE89742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In this session, we learned about the basic concepts of computer networking, different types of networks, network components, wired and Wi-Fi connections, network configuration, and network cable assembly. We also applied our learning through a practical activity.</a:t>
            </a:r>
            <a:endParaRPr lang="es-ES" sz="1400"/>
          </a:p>
        </p:txBody>
      </p:sp>
    </p:spTree>
    <p:extLst>
      <p:ext uri="{BB962C8B-B14F-4D97-AF65-F5344CB8AC3E}">
        <p14:creationId xmlns:p14="http://schemas.microsoft.com/office/powerpoint/2010/main" val="765000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Mobile connection">
            <a:extLst>
              <a:ext uri="{FF2B5EF4-FFF2-40B4-BE49-F238E27FC236}">
                <a16:creationId xmlns:a16="http://schemas.microsoft.com/office/drawing/2014/main" id="{CD8C3B96-B8FA-4A3F-AA0D-E4BD1532C2D8}"/>
              </a:ext>
            </a:extLst>
          </p:cNvPr>
          <p:cNvPicPr>
            <a:picLocks noGrp="1" noChangeAspect="1"/>
          </p:cNvPicPr>
          <p:nvPr>
            <p:ph sz="half" idx="1"/>
          </p:nvPr>
        </p:nvPicPr>
        <p:blipFill>
          <a:blip r:embed="rId3"/>
          <a:srcRect l="4824" r="4666" b="-2"/>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E25FF68-7DBE-5DF3-DC4A-DB57F394C59B}"/>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100000"/>
              </a:lnSpc>
            </a:pPr>
            <a:r>
              <a:rPr lang="en-US" sz="4000" b="1"/>
              <a:t>Session Overview</a:t>
            </a:r>
          </a:p>
        </p:txBody>
      </p:sp>
      <p:sp>
        <p:nvSpPr>
          <p:cNvPr id="4" name="Marcador de contenido 3">
            <a:extLst>
              <a:ext uri="{FF2B5EF4-FFF2-40B4-BE49-F238E27FC236}">
                <a16:creationId xmlns:a16="http://schemas.microsoft.com/office/drawing/2014/main" id="{CC1F5A23-2063-396D-5608-F5CED868B32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Basic Networking Concepts</a:t>
            </a:r>
          </a:p>
          <a:p>
            <a:pPr marL="0" lvl="1" indent="0">
              <a:buNone/>
            </a:pPr>
            <a:r>
              <a:rPr lang="en-US" sz="1400"/>
              <a:t>This session will cover basic networking concepts and their importance in modern computing, including different types of networks and network components.</a:t>
            </a:r>
          </a:p>
          <a:p>
            <a:pPr marL="0" indent="0">
              <a:spcBef>
                <a:spcPts val="2500"/>
              </a:spcBef>
              <a:buNone/>
            </a:pPr>
            <a:r>
              <a:rPr lang="en-US" sz="1400" b="1"/>
              <a:t>Wired and Wi-Fi Connections</a:t>
            </a:r>
          </a:p>
          <a:p>
            <a:pPr marL="0" lvl="1" indent="0">
              <a:buNone/>
            </a:pPr>
            <a:r>
              <a:rPr lang="en-US" sz="1400"/>
              <a:t>Participants will learn about wired and Wi-Fi connections, how they differ from each other, and their advantages and disadvantages.</a:t>
            </a:r>
          </a:p>
          <a:p>
            <a:pPr marL="0" indent="0">
              <a:spcBef>
                <a:spcPts val="2500"/>
              </a:spcBef>
              <a:buNone/>
            </a:pPr>
            <a:r>
              <a:rPr lang="en-US" sz="1400" b="1"/>
              <a:t>Network Configuration</a:t>
            </a:r>
          </a:p>
          <a:p>
            <a:pPr marL="0" lvl="1" indent="0">
              <a:buNone/>
            </a:pPr>
            <a:r>
              <a:rPr lang="en-US" sz="1400"/>
              <a:t>This session will cover basic concepts of network configuration, including IP addressing, subnetting, and DNS settings.</a:t>
            </a:r>
          </a:p>
          <a:p>
            <a:pPr marL="0" indent="0">
              <a:spcBef>
                <a:spcPts val="2500"/>
              </a:spcBef>
              <a:buNone/>
            </a:pPr>
            <a:r>
              <a:rPr lang="en-US" sz="1400" b="1"/>
              <a:t>Network Cable Assembly</a:t>
            </a:r>
          </a:p>
          <a:p>
            <a:pPr marL="0" lvl="1" indent="0">
              <a:buNone/>
            </a:pPr>
            <a:r>
              <a:rPr lang="en-US" sz="1400"/>
              <a:t>Participants will learn how to assemble network cables, including different types of cables, connectors, and wiring standards.</a:t>
            </a:r>
            <a:endParaRPr lang="es-ES" sz="1400"/>
          </a:p>
        </p:txBody>
      </p:sp>
    </p:spTree>
    <p:extLst>
      <p:ext uri="{BB962C8B-B14F-4D97-AF65-F5344CB8AC3E}">
        <p14:creationId xmlns:p14="http://schemas.microsoft.com/office/powerpoint/2010/main" val="4015463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Circle of hands holding smartphones">
            <a:extLst>
              <a:ext uri="{FF2B5EF4-FFF2-40B4-BE49-F238E27FC236}">
                <a16:creationId xmlns:a16="http://schemas.microsoft.com/office/drawing/2014/main" id="{16CA10D4-48A1-4E80-B151-BDD99A16C24A}"/>
              </a:ext>
            </a:extLst>
          </p:cNvPr>
          <p:cNvPicPr>
            <a:picLocks noGrp="1" noChangeAspect="1"/>
          </p:cNvPicPr>
          <p:nvPr>
            <p:ph sz="half" idx="1"/>
          </p:nvPr>
        </p:nvPicPr>
        <p:blipFill>
          <a:blip r:embed="rId3"/>
          <a:srcRect l="28711" r="16223"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4C8F116-909C-E89C-6DFD-D4A2AE5A6096}"/>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400" b="1"/>
              <a:t>Introduction to Computer Networking</a:t>
            </a:r>
          </a:p>
        </p:txBody>
      </p:sp>
      <p:sp>
        <p:nvSpPr>
          <p:cNvPr id="4" name="Marcador de contenido 3">
            <a:extLst>
              <a:ext uri="{FF2B5EF4-FFF2-40B4-BE49-F238E27FC236}">
                <a16:creationId xmlns:a16="http://schemas.microsoft.com/office/drawing/2014/main" id="{35FAD61A-974D-DC60-A8AA-756EB601806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What is Computer Networking?</a:t>
            </a:r>
          </a:p>
          <a:p>
            <a:pPr marL="0" lvl="1" indent="0">
              <a:buNone/>
            </a:pPr>
            <a:r>
              <a:rPr lang="en-US" sz="1400"/>
              <a:t>A computer network is a group of devices, including computers, printers and servers that are connected together to share resources and communicate with each other.</a:t>
            </a:r>
          </a:p>
          <a:p>
            <a:pPr marL="0" indent="0">
              <a:spcBef>
                <a:spcPts val="2500"/>
              </a:spcBef>
              <a:buNone/>
            </a:pPr>
            <a:r>
              <a:rPr lang="en-US" sz="1400" b="1"/>
              <a:t>Types of Computer Networks</a:t>
            </a:r>
          </a:p>
          <a:p>
            <a:pPr marL="0" lvl="1" indent="0">
              <a:buNone/>
            </a:pPr>
            <a:r>
              <a:rPr lang="en-US" sz="1400"/>
              <a:t>There are several types of computer networks including LAN, WAN, and MAN. These networks have different sizes and are used for different purposes.</a:t>
            </a:r>
          </a:p>
          <a:p>
            <a:pPr marL="0" indent="0">
              <a:spcBef>
                <a:spcPts val="2500"/>
              </a:spcBef>
              <a:buNone/>
            </a:pPr>
            <a:r>
              <a:rPr lang="en-US" sz="1400" b="1"/>
              <a:t>Importance of Computer Networking</a:t>
            </a:r>
          </a:p>
          <a:p>
            <a:pPr marL="0" lvl="1" indent="0">
              <a:buNone/>
            </a:pPr>
            <a:r>
              <a:rPr lang="en-US" sz="1400"/>
              <a:t>Computer networking has revolutionized the way we work and communicate. It allows people to access information and resources from anywhere in the world and has made it possible to collaborate on projects with people in different locations.</a:t>
            </a:r>
            <a:endParaRPr lang="es-ES" sz="1400"/>
          </a:p>
        </p:txBody>
      </p:sp>
    </p:spTree>
    <p:extLst>
      <p:ext uri="{BB962C8B-B14F-4D97-AF65-F5344CB8AC3E}">
        <p14:creationId xmlns:p14="http://schemas.microsoft.com/office/powerpoint/2010/main" val="1996142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Cloud computing network">
            <a:extLst>
              <a:ext uri="{FF2B5EF4-FFF2-40B4-BE49-F238E27FC236}">
                <a16:creationId xmlns:a16="http://schemas.microsoft.com/office/drawing/2014/main" id="{251C6A6D-30CA-44E1-9120-055A3F4CC005}"/>
              </a:ext>
            </a:extLst>
          </p:cNvPr>
          <p:cNvPicPr>
            <a:picLocks noGrp="1" noChangeAspect="1"/>
          </p:cNvPicPr>
          <p:nvPr>
            <p:ph sz="half" idx="1"/>
          </p:nvPr>
        </p:nvPicPr>
        <p:blipFill>
          <a:blip r:embed="rId3"/>
          <a:srcRect l="31272" r="22323"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84EBB3E0-C42D-642E-1991-7C0A4DC0D86D}"/>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3700" b="1"/>
              <a:t>What is a Computer Network?</a:t>
            </a:r>
          </a:p>
        </p:txBody>
      </p:sp>
      <p:sp>
        <p:nvSpPr>
          <p:cNvPr id="4" name="Marcador de contenido 3">
            <a:extLst>
              <a:ext uri="{FF2B5EF4-FFF2-40B4-BE49-F238E27FC236}">
                <a16:creationId xmlns:a16="http://schemas.microsoft.com/office/drawing/2014/main" id="{DA1EBBAA-6B12-E31D-2460-9DE3ADEBD5F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Definition of Computer Network</a:t>
            </a:r>
          </a:p>
          <a:p>
            <a:pPr marL="0" lvl="1" indent="0">
              <a:buNone/>
            </a:pPr>
            <a:r>
              <a:rPr lang="en-US" sz="1400"/>
              <a:t>A computer network is a group of interconnected devices that can communicate with each other and share resources, such as files, printers, and internet access.</a:t>
            </a:r>
          </a:p>
          <a:p>
            <a:pPr marL="0" indent="0">
              <a:spcBef>
                <a:spcPts val="2500"/>
              </a:spcBef>
              <a:buNone/>
            </a:pPr>
            <a:r>
              <a:rPr lang="en-US" sz="1400" b="1"/>
              <a:t>Classification by Size</a:t>
            </a:r>
          </a:p>
          <a:p>
            <a:pPr marL="0" lvl="1" indent="0">
              <a:buNone/>
            </a:pPr>
            <a:r>
              <a:rPr lang="en-US" sz="1400"/>
              <a:t>Computer networks can be classified by their size, such as LAN (Local Area Network), MAN (Metropolitan Area Network), and WAN (Wide Area Network).</a:t>
            </a:r>
          </a:p>
          <a:p>
            <a:pPr marL="0" indent="0">
              <a:spcBef>
                <a:spcPts val="2500"/>
              </a:spcBef>
              <a:buNone/>
            </a:pPr>
            <a:r>
              <a:rPr lang="en-US" sz="1400" b="1"/>
              <a:t>Classification by Scope</a:t>
            </a:r>
          </a:p>
          <a:p>
            <a:pPr marL="0" lvl="1" indent="0">
              <a:buNone/>
            </a:pPr>
            <a:r>
              <a:rPr lang="en-US" sz="1400"/>
              <a:t>Computer networks can also be classified by their scope, such as Peer-to-Peer Network, Client-Server Network, and Cloud Network.</a:t>
            </a:r>
            <a:endParaRPr lang="es-ES" sz="1400"/>
          </a:p>
        </p:txBody>
      </p:sp>
    </p:spTree>
    <p:extLst>
      <p:ext uri="{BB962C8B-B14F-4D97-AF65-F5344CB8AC3E}">
        <p14:creationId xmlns:p14="http://schemas.microsoft.com/office/powerpoint/2010/main" val="2498094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Pins pinned on a white surface and connecting a black thread">
            <a:extLst>
              <a:ext uri="{FF2B5EF4-FFF2-40B4-BE49-F238E27FC236}">
                <a16:creationId xmlns:a16="http://schemas.microsoft.com/office/drawing/2014/main" id="{818561DB-C543-4D40-B9D2-A69080D991A7}"/>
              </a:ext>
            </a:extLst>
          </p:cNvPr>
          <p:cNvPicPr>
            <a:picLocks noGrp="1" noChangeAspect="1"/>
          </p:cNvPicPr>
          <p:nvPr>
            <p:ph sz="half" idx="1"/>
          </p:nvPr>
        </p:nvPicPr>
        <p:blipFill>
          <a:blip r:embed="rId3"/>
          <a:srcRect r="10499"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C0BAD10-5A95-A280-6E69-AE69DA81A63C}"/>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100000"/>
              </a:lnSpc>
            </a:pPr>
            <a:r>
              <a:rPr lang="en-US" sz="4000" b="1"/>
              <a:t>Types of Networks</a:t>
            </a:r>
          </a:p>
        </p:txBody>
      </p:sp>
      <p:sp>
        <p:nvSpPr>
          <p:cNvPr id="4" name="Marcador de contenido 3">
            <a:extLst>
              <a:ext uri="{FF2B5EF4-FFF2-40B4-BE49-F238E27FC236}">
                <a16:creationId xmlns:a16="http://schemas.microsoft.com/office/drawing/2014/main" id="{279AD0AC-13F5-C07A-9982-E277B203D9E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Local Area Network (LAN)</a:t>
            </a:r>
          </a:p>
          <a:p>
            <a:pPr marL="0" lvl="1" indent="0">
              <a:buNone/>
            </a:pPr>
            <a:r>
              <a:rPr lang="en-US" sz="1400"/>
              <a:t>A LAN is a network of computers and devices located in a small geographic area, such as an office or building. It is commonly used to share resources and connect devices within a small area.</a:t>
            </a:r>
          </a:p>
          <a:p>
            <a:pPr marL="0" indent="0">
              <a:spcBef>
                <a:spcPts val="2500"/>
              </a:spcBef>
              <a:buNone/>
            </a:pPr>
            <a:r>
              <a:rPr lang="en-US" sz="1400" b="1"/>
              <a:t>Wide Area Network (WAN)</a:t>
            </a:r>
          </a:p>
          <a:p>
            <a:pPr marL="0" lvl="1" indent="0">
              <a:buNone/>
            </a:pPr>
            <a:r>
              <a:rPr lang="en-US" sz="1400"/>
              <a:t>A WAN is a network that spans a large geographical area, such as a city or country. It is commonly used to connect LANs and other networks over a long distance.</a:t>
            </a:r>
          </a:p>
          <a:p>
            <a:pPr marL="0" indent="0">
              <a:spcBef>
                <a:spcPts val="2500"/>
              </a:spcBef>
              <a:buNone/>
            </a:pPr>
            <a:r>
              <a:rPr lang="en-US" sz="1400" b="1"/>
              <a:t>Personal Area Network (PAN)</a:t>
            </a:r>
          </a:p>
          <a:p>
            <a:pPr marL="0" lvl="1" indent="0">
              <a:buNone/>
            </a:pPr>
            <a:r>
              <a:rPr lang="en-US" sz="1400"/>
              <a:t>A PAN is a network of devices located in a small area, such as a person's workspace or home. It is commonly used to connect personal devices, such as a laptop to a phone or a wearable device.</a:t>
            </a:r>
          </a:p>
          <a:p>
            <a:pPr marL="0" indent="0">
              <a:spcBef>
                <a:spcPts val="2500"/>
              </a:spcBef>
              <a:buNone/>
            </a:pPr>
            <a:r>
              <a:rPr lang="en-US" sz="1400" b="1"/>
              <a:t>Metropolitan Area Network (MAN)</a:t>
            </a:r>
          </a:p>
          <a:p>
            <a:pPr marL="0" lvl="1" indent="0">
              <a:buNone/>
            </a:pPr>
            <a:r>
              <a:rPr lang="en-US" sz="1400"/>
              <a:t>A MAN is a network that spans a metropolitan area, such as a city or town. It is commonly used to connect LANs and other networks within a city, such as a campus or a business district.</a:t>
            </a:r>
            <a:endParaRPr lang="es-ES" sz="1400"/>
          </a:p>
        </p:txBody>
      </p:sp>
    </p:spTree>
    <p:extLst>
      <p:ext uri="{BB962C8B-B14F-4D97-AF65-F5344CB8AC3E}">
        <p14:creationId xmlns:p14="http://schemas.microsoft.com/office/powerpoint/2010/main" val="1928934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Close-Up Shot of a Yellow Verified Gigabit Ethernet Cable Surrounded by Tangled Messy High Speed Internet Gigabit Cat5 Data Cables and Rack Mounted Network Switch Equipment Hardware in an IT Networking Closet with Copy Space">
            <a:extLst>
              <a:ext uri="{FF2B5EF4-FFF2-40B4-BE49-F238E27FC236}">
                <a16:creationId xmlns:a16="http://schemas.microsoft.com/office/drawing/2014/main" id="{9AD0EF1E-6F3D-4EC6-828A-F4AEDFF99210}"/>
              </a:ext>
            </a:extLst>
          </p:cNvPr>
          <p:cNvPicPr>
            <a:picLocks noGrp="1" noChangeAspect="1"/>
          </p:cNvPicPr>
          <p:nvPr>
            <p:ph sz="half" idx="1"/>
          </p:nvPr>
        </p:nvPicPr>
        <p:blipFill>
          <a:blip r:embed="rId3"/>
          <a:srcRect l="23344" r="21590"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8914CE84-4BF7-987E-DD2D-56BE2D5AD989}"/>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Network Components</a:t>
            </a:r>
          </a:p>
        </p:txBody>
      </p:sp>
      <p:sp>
        <p:nvSpPr>
          <p:cNvPr id="4" name="Marcador de contenido 3">
            <a:extLst>
              <a:ext uri="{FF2B5EF4-FFF2-40B4-BE49-F238E27FC236}">
                <a16:creationId xmlns:a16="http://schemas.microsoft.com/office/drawing/2014/main" id="{B0B75EF3-5DA4-0AC4-96CD-61DCADA5EAB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Switches</a:t>
            </a:r>
          </a:p>
          <a:p>
            <a:pPr marL="0" lvl="1" indent="0">
              <a:buNone/>
            </a:pPr>
            <a:r>
              <a:rPr lang="en-US" sz="1400"/>
              <a:t>Switches are network devices that connect multiple devices together on a LAN and allow them to communicate with each other. They operate at the data link layer of the OSI model and use MAC addresses to forward data.</a:t>
            </a:r>
          </a:p>
          <a:p>
            <a:pPr marL="0" indent="0">
              <a:spcBef>
                <a:spcPts val="2500"/>
              </a:spcBef>
              <a:buNone/>
            </a:pPr>
            <a:r>
              <a:rPr lang="en-US" sz="1400" b="1"/>
              <a:t>Routers</a:t>
            </a:r>
          </a:p>
          <a:p>
            <a:pPr marL="0" lvl="1" indent="0">
              <a:buNone/>
            </a:pPr>
            <a:r>
              <a:rPr lang="en-US" sz="1400"/>
              <a:t>Routers are network devices that connect multiple networks together and enable communication between devices on different networks. They operate at the network layer of the OSI model and use IP addresses to forward data.</a:t>
            </a:r>
          </a:p>
          <a:p>
            <a:pPr marL="0" indent="0">
              <a:spcBef>
                <a:spcPts val="2500"/>
              </a:spcBef>
              <a:buNone/>
            </a:pPr>
            <a:r>
              <a:rPr lang="en-US" sz="1400" b="1"/>
              <a:t>Hubs</a:t>
            </a:r>
          </a:p>
          <a:p>
            <a:pPr marL="0" lvl="1" indent="0">
              <a:buNone/>
            </a:pPr>
            <a:r>
              <a:rPr lang="en-US" sz="1400"/>
              <a:t>Hubs are network devices that connect multiple devices together on a LAN and allow them to communicate with each other. They operate at the physical layer of the OSI model and transmit data to all connected devices, regardless of the recipient.</a:t>
            </a:r>
            <a:endParaRPr lang="es-ES" sz="1400"/>
          </a:p>
        </p:txBody>
      </p:sp>
    </p:spTree>
    <p:extLst>
      <p:ext uri="{BB962C8B-B14F-4D97-AF65-F5344CB8AC3E}">
        <p14:creationId xmlns:p14="http://schemas.microsoft.com/office/powerpoint/2010/main" val="2536970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wireless communication icon on hand">
            <a:extLst>
              <a:ext uri="{FF2B5EF4-FFF2-40B4-BE49-F238E27FC236}">
                <a16:creationId xmlns:a16="http://schemas.microsoft.com/office/drawing/2014/main" id="{EE2D4A6C-9277-4D1B-B158-24D13C326337}"/>
              </a:ext>
            </a:extLst>
          </p:cNvPr>
          <p:cNvPicPr>
            <a:picLocks noGrp="1" noChangeAspect="1"/>
          </p:cNvPicPr>
          <p:nvPr>
            <p:ph sz="half" idx="1"/>
          </p:nvPr>
        </p:nvPicPr>
        <p:blipFill>
          <a:blip r:embed="rId3"/>
          <a:srcRect t="5954" r="3" b="3"/>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667F91C5-3D14-ED92-725D-E12611E233AB}"/>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sz="3400" b="1"/>
              <a:t>Connecting to a Network: Wired and Wi-Fi</a:t>
            </a:r>
          </a:p>
        </p:txBody>
      </p:sp>
      <p:sp>
        <p:nvSpPr>
          <p:cNvPr id="4" name="Marcador de contenido 3">
            <a:extLst>
              <a:ext uri="{FF2B5EF4-FFF2-40B4-BE49-F238E27FC236}">
                <a16:creationId xmlns:a16="http://schemas.microsoft.com/office/drawing/2014/main" id="{3DC81E68-413A-4975-AEE8-4907CBE2CBA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n-US" sz="1400" b="1"/>
              <a:t>Wired Connections</a:t>
            </a:r>
          </a:p>
          <a:p>
            <a:pPr marL="0" lvl="1" indent="0">
              <a:buNone/>
            </a:pPr>
            <a:r>
              <a:rPr lang="en-US" sz="1400"/>
              <a:t>Wired connections use cables to connect a device to the network. They are faster, more reliable, and more secure than Wi-Fi connections. They are ideal for devices that require a lot of bandwidth, like desktop computers and gaming consoles.</a:t>
            </a:r>
          </a:p>
          <a:p>
            <a:pPr marL="0" indent="0">
              <a:spcBef>
                <a:spcPts val="2500"/>
              </a:spcBef>
              <a:buNone/>
            </a:pPr>
            <a:r>
              <a:rPr lang="en-US" sz="1400" b="1"/>
              <a:t>Wi-Fi Connections</a:t>
            </a:r>
          </a:p>
          <a:p>
            <a:pPr marL="0" lvl="1" indent="0">
              <a:buNone/>
            </a:pPr>
            <a:r>
              <a:rPr lang="en-US" sz="1400"/>
              <a:t>Wi-Fi connections use radio waves to connect a device to the network. They are more convenient than wired connections since they don't require cables, but they are slower, less reliable, and less secure. Wi-Fi is ideal for mobile devices like smartphones and tablets.</a:t>
            </a:r>
            <a:endParaRPr lang="es-ES" sz="1400"/>
          </a:p>
        </p:txBody>
      </p:sp>
    </p:spTree>
    <p:extLst>
      <p:ext uri="{BB962C8B-B14F-4D97-AF65-F5344CB8AC3E}">
        <p14:creationId xmlns:p14="http://schemas.microsoft.com/office/powerpoint/2010/main" val="2049218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WLAN in a detached house Concept for furnishing and advice on installation and information">
            <a:extLst>
              <a:ext uri="{FF2B5EF4-FFF2-40B4-BE49-F238E27FC236}">
                <a16:creationId xmlns:a16="http://schemas.microsoft.com/office/drawing/2014/main" id="{2527FD86-52A0-4E87-8E28-209ADAAF30A0}"/>
              </a:ext>
            </a:extLst>
          </p:cNvPr>
          <p:cNvPicPr>
            <a:picLocks noGrp="1" noChangeAspect="1"/>
          </p:cNvPicPr>
          <p:nvPr>
            <p:ph sz="half" idx="1"/>
          </p:nvPr>
        </p:nvPicPr>
        <p:blipFill>
          <a:blip r:embed="rId3"/>
          <a:srcRect l="13903" r="4793" b="2"/>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98A1C1D-B651-6778-B927-8B82CA73E87D}"/>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100000"/>
              </a:lnSpc>
            </a:pPr>
            <a:r>
              <a:rPr lang="en-US" sz="3600" b="1"/>
              <a:t>Wired Connection</a:t>
            </a:r>
          </a:p>
        </p:txBody>
      </p:sp>
      <p:sp>
        <p:nvSpPr>
          <p:cNvPr id="4" name="Marcador de contenido 3">
            <a:extLst>
              <a:ext uri="{FF2B5EF4-FFF2-40B4-BE49-F238E27FC236}">
                <a16:creationId xmlns:a16="http://schemas.microsoft.com/office/drawing/2014/main" id="{E47B9486-EEF4-ED65-9DB1-F018B110DCB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n-US" sz="1400" b="1"/>
              <a:t>Reliable and Secure</a:t>
            </a:r>
          </a:p>
          <a:p>
            <a:pPr marL="0" lvl="1" indent="0">
              <a:buNone/>
            </a:pPr>
            <a:r>
              <a:rPr lang="en-US" sz="1400"/>
              <a:t>Wired connections are generally more reliable and secure than wireless connections, as there is less interference and the signal is less likely to be hacked or intercepted.</a:t>
            </a:r>
          </a:p>
          <a:p>
            <a:pPr marL="0" indent="0">
              <a:spcBef>
                <a:spcPts val="2500"/>
              </a:spcBef>
              <a:buNone/>
            </a:pPr>
            <a:r>
              <a:rPr lang="en-US" sz="1400" b="1"/>
              <a:t>Difficult to Set Up</a:t>
            </a:r>
          </a:p>
          <a:p>
            <a:pPr marL="0" lvl="1" indent="0">
              <a:buNone/>
            </a:pPr>
            <a:r>
              <a:rPr lang="en-US" sz="1400"/>
              <a:t>Wired connections can be more difficult to set up than wireless connections, as they require physical cables and may require drilling or other modifications to the building.</a:t>
            </a:r>
            <a:endParaRPr lang="es-ES" sz="1400"/>
          </a:p>
        </p:txBody>
      </p:sp>
    </p:spTree>
    <p:extLst>
      <p:ext uri="{BB962C8B-B14F-4D97-AF65-F5344CB8AC3E}">
        <p14:creationId xmlns:p14="http://schemas.microsoft.com/office/powerpoint/2010/main" val="534629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Abstract  Digital concept which shows network security optimization and internet technology  ">
            <a:extLst>
              <a:ext uri="{FF2B5EF4-FFF2-40B4-BE49-F238E27FC236}">
                <a16:creationId xmlns:a16="http://schemas.microsoft.com/office/drawing/2014/main" id="{2DC9C703-B90E-4561-9C39-8C85F0DCAB1F}"/>
              </a:ext>
            </a:extLst>
          </p:cNvPr>
          <p:cNvPicPr>
            <a:picLocks noGrp="1" noChangeAspect="1"/>
          </p:cNvPicPr>
          <p:nvPr>
            <p:ph sz="half" idx="1"/>
          </p:nvPr>
        </p:nvPicPr>
        <p:blipFill>
          <a:blip r:embed="rId3"/>
          <a:srcRect r="8646"/>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50F1C051-A691-9FCE-C1D6-14BD4E3A9E07}"/>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100000"/>
              </a:lnSpc>
            </a:pPr>
            <a:r>
              <a:rPr lang="en-US" sz="3600" b="1"/>
              <a:t>Wi-Fi Connection</a:t>
            </a:r>
          </a:p>
        </p:txBody>
      </p:sp>
      <p:sp>
        <p:nvSpPr>
          <p:cNvPr id="4" name="Marcador de contenido 3">
            <a:extLst>
              <a:ext uri="{FF2B5EF4-FFF2-40B4-BE49-F238E27FC236}">
                <a16:creationId xmlns:a16="http://schemas.microsoft.com/office/drawing/2014/main" id="{BC7E8438-D067-1AD2-42DB-9658716FE74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n-US" sz="1400" b="1"/>
              <a:t>Wireless Connectivity</a:t>
            </a:r>
          </a:p>
          <a:p>
            <a:pPr marL="0" lvl="1" indent="0">
              <a:buNone/>
            </a:pPr>
            <a:r>
              <a:rPr lang="en-US" sz="1400"/>
              <a:t>A Wi-Fi connection uses wireless signals to connect to a network, providing a convenient and easy way to connect to the internet or other devices.</a:t>
            </a:r>
          </a:p>
          <a:p>
            <a:pPr marL="0" indent="0">
              <a:spcBef>
                <a:spcPts val="2500"/>
              </a:spcBef>
              <a:buNone/>
            </a:pPr>
            <a:r>
              <a:rPr lang="en-US" sz="1400" b="1"/>
              <a:t>Security</a:t>
            </a:r>
          </a:p>
          <a:p>
            <a:pPr marL="0" lvl="1" indent="0">
              <a:buNone/>
            </a:pPr>
            <a:r>
              <a:rPr lang="en-US" sz="1400"/>
              <a:t>While Wi-Fi is a convenient connection method, it may not be as secure or reliable as a wired connection. Users should take steps to secure their wireless connections, such as using strong passwords and encryption.</a:t>
            </a:r>
            <a:endParaRPr lang="es-ES" sz="1400"/>
          </a:p>
        </p:txBody>
      </p:sp>
    </p:spTree>
    <p:extLst>
      <p:ext uri="{BB962C8B-B14F-4D97-AF65-F5344CB8AC3E}">
        <p14:creationId xmlns:p14="http://schemas.microsoft.com/office/powerpoint/2010/main" val="2733990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239</TotalTime>
  <Words>2380</Words>
  <Application>Microsoft Office PowerPoint</Application>
  <PresentationFormat>Panorámica</PresentationFormat>
  <Paragraphs>146</Paragraphs>
  <Slides>19</Slides>
  <Notes>19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Aptos</vt:lpstr>
      <vt:lpstr>Aptos Display</vt:lpstr>
      <vt:lpstr>Arial</vt:lpstr>
      <vt:lpstr>Grandview Display</vt:lpstr>
      <vt:lpstr>Tema de Office</vt:lpstr>
      <vt:lpstr>Basic Computing Curriculum</vt:lpstr>
      <vt:lpstr>Session Overview</vt:lpstr>
      <vt:lpstr>Introduction to Computer Networking</vt:lpstr>
      <vt:lpstr>What is a Computer Network?</vt:lpstr>
      <vt:lpstr>Types of Networks</vt:lpstr>
      <vt:lpstr>Network Components</vt:lpstr>
      <vt:lpstr>Connecting to a Network: Wired and Wi-Fi</vt:lpstr>
      <vt:lpstr>Wired Connection</vt:lpstr>
      <vt:lpstr>Wi-Fi Connection</vt:lpstr>
      <vt:lpstr>Basic Concepts of Network Configuration</vt:lpstr>
      <vt:lpstr>IP Addresses</vt:lpstr>
      <vt:lpstr>Subnet Masks</vt:lpstr>
      <vt:lpstr>Gateways</vt:lpstr>
      <vt:lpstr>Network Cable Assembly</vt:lpstr>
      <vt:lpstr>Network Cable Assembly</vt:lpstr>
      <vt:lpstr>Practical Activity</vt:lpstr>
      <vt:lpstr>Connect to a Wi-Fi Network</vt:lpstr>
      <vt:lpstr>Assemble and Crimp a Network Cable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Manel Mena</dc:creator>
  <cp:lastModifiedBy>Manel Mena Vicente</cp:lastModifiedBy>
  <cp:revision>7</cp:revision>
  <dcterms:created xsi:type="dcterms:W3CDTF">2024-08-26T14:14:55Z</dcterms:created>
  <dcterms:modified xsi:type="dcterms:W3CDTF">2024-11-18T08:37:00Z</dcterms:modified>
</cp:coreProperties>
</file>